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465" r:id="rId3"/>
    <p:sldId id="947" r:id="rId5"/>
    <p:sldId id="700" r:id="rId6"/>
    <p:sldId id="692" r:id="rId7"/>
    <p:sldId id="973" r:id="rId8"/>
    <p:sldId id="1098" r:id="rId9"/>
    <p:sldId id="1119" r:id="rId10"/>
    <p:sldId id="1096" r:id="rId11"/>
    <p:sldId id="1121" r:id="rId12"/>
    <p:sldId id="1078" r:id="rId13"/>
    <p:sldId id="1079" r:id="rId14"/>
    <p:sldId id="1122" r:id="rId15"/>
    <p:sldId id="1123" r:id="rId16"/>
    <p:sldId id="1124" r:id="rId17"/>
    <p:sldId id="1144" r:id="rId18"/>
    <p:sldId id="1125" r:id="rId19"/>
    <p:sldId id="1091" r:id="rId20"/>
    <p:sldId id="1127" r:id="rId21"/>
    <p:sldId id="1126" r:id="rId22"/>
    <p:sldId id="1088" r:id="rId23"/>
    <p:sldId id="1140" r:id="rId24"/>
    <p:sldId id="1142" r:id="rId25"/>
    <p:sldId id="1095" r:id="rId26"/>
    <p:sldId id="1143" r:id="rId27"/>
    <p:sldId id="720" r:id="rId28"/>
    <p:sldId id="295" r:id="rId29"/>
  </p:sldIdLst>
  <p:sldSz cx="24384000" cy="13716000"/>
  <p:notesSz cx="6858000" cy="9144000"/>
  <p:custDataLst>
    <p:tags r:id="rId35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>
        <p15:guide id="1" orient="horz" pos="4947" userDrawn="1">
          <p15:clr>
            <a:srgbClr val="A4A3A4"/>
          </p15:clr>
        </p15:guide>
        <p15:guide id="2" pos="7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李学军_fiQfYzUF" initials="authorId_485605460" lastIdx="0" clrIdx="0"/>
  <p:cmAuthor id="2" name="作者" initials="A" lastIdx="0" clrIdx="1"/>
  <p:cmAuthor id="1" name="liu dongxue" initials="ld" lastIdx="2" clrIdx="0"/>
  <p:cmAuthor id="4" name="liusn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06E"/>
    <a:srgbClr val="535353"/>
    <a:srgbClr val="633983"/>
    <a:srgbClr val="FFFFFF"/>
    <a:srgbClr val="7E3A91"/>
    <a:srgbClr val="783887"/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/>
    <p:restoredTop sz="94718"/>
  </p:normalViewPr>
  <p:slideViewPr>
    <p:cSldViewPr snapToObjects="1" showGuides="1">
      <p:cViewPr>
        <p:scale>
          <a:sx n="42" d="100"/>
          <a:sy n="42" d="100"/>
        </p:scale>
        <p:origin x="1632" y="888"/>
      </p:cViewPr>
      <p:guideLst>
        <p:guide orient="horz" pos="4947"/>
        <p:guide pos="7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68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微软雅黑" panose="020B0503020204020204" charset="-122"/>
        <a:ea typeface="微软雅黑" panose="020B0503020204020204" charset="-122"/>
        <a:cs typeface="微软雅黑" panose="020B0503020204020204" charset="-122"/>
        <a:sym typeface="微软雅黑" panose="020B0503020204020204" charset="-122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57984-FA77-460E-8204-A568D7213E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964" y="730250"/>
            <a:ext cx="21033056" cy="2651126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8964" y="3362326"/>
            <a:ext cx="1031498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8964" y="5010150"/>
            <a:ext cx="10314989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6249" y="3362326"/>
            <a:ext cx="1036577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3765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1930" indent="0">
              <a:buNone/>
              <a:defRPr sz="3200" b="1"/>
            </a:lvl4pPr>
            <a:lvl5pPr marL="3656330" indent="0">
              <a:buNone/>
              <a:defRPr sz="3200" b="1"/>
            </a:lvl5pPr>
            <a:lvl6pPr marL="4570095" indent="0">
              <a:buNone/>
              <a:defRPr sz="3200" b="1"/>
            </a:lvl6pPr>
            <a:lvl7pPr marL="5484495" indent="0">
              <a:buNone/>
              <a:defRPr sz="3200" b="1"/>
            </a:lvl7pPr>
            <a:lvl8pPr marL="6398260" indent="0">
              <a:buNone/>
              <a:defRPr sz="3200" b="1"/>
            </a:lvl8pPr>
            <a:lvl9pPr marL="7312660" indent="0">
              <a:buNone/>
              <a:defRPr sz="3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6249" y="5010150"/>
            <a:ext cx="10365771" cy="7369176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-27300" y="-54592"/>
            <a:ext cx="24438596" cy="13770592"/>
          </a:xfrm>
          <a:prstGeom prst="rect">
            <a:avLst/>
          </a:prstGeom>
          <a:gradFill flip="none" rotWithShape="1">
            <a:gsLst>
              <a:gs pos="0">
                <a:srgbClr val="41ACC0">
                  <a:alpha val="92000"/>
                </a:srgbClr>
              </a:gs>
              <a:gs pos="61000">
                <a:srgbClr val="41ACC0">
                  <a:alpha val="66000"/>
                </a:srgbClr>
              </a:gs>
              <a:gs pos="100000">
                <a:srgbClr val="41ACC0">
                  <a:alpha val="32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238242" y="6454986"/>
            <a:ext cx="14401800" cy="185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solidFill>
                <a:srgbClr val="41ACC0"/>
              </a:solidFill>
              <a:sym typeface="微软雅黑" panose="020B0503020204020204" charset="-122"/>
            </a:endParaRPr>
          </a:p>
        </p:txBody>
      </p:sp>
      <p:pic>
        <p:nvPicPr>
          <p:cNvPr id="23" name="图片 22" descr="10511689016790_.pic 拷贝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96946" y="523242"/>
            <a:ext cx="4307840" cy="1708574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5"/>
            </p:custDataLst>
          </p:nvPr>
        </p:nvSpPr>
        <p:spPr>
          <a:xfrm>
            <a:off x="6236968" y="4269318"/>
            <a:ext cx="11910060" cy="181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为中国数字化转型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56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提供全生命周期质量保障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>
            <p:custDataLst>
              <p:tags r:id="rId6"/>
            </p:custDataLst>
          </p:nvPr>
        </p:nvSpPr>
        <p:spPr>
          <a:xfrm>
            <a:off x="11994726" y="11151868"/>
            <a:ext cx="11910060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00000"/>
              </a:lnSpc>
            </a:pPr>
            <a:r>
              <a:rPr lang="zh-CN" altLang="en-US" sz="6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谢谢！</a:t>
            </a:r>
            <a:endParaRPr lang="zh-CN" altLang="en-US" sz="64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512" y="1026458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7" name="矩形"/>
          <p:cNvSpPr/>
          <p:nvPr userDrawn="1"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p>
            <a:pPr defTabSz="914400">
              <a:defRPr sz="24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200"/>
          </a:p>
        </p:txBody>
      </p:sp>
      <p:pic>
        <p:nvPicPr>
          <p:cNvPr id="29" name="FIT2CLOUD飞致云 logo 蓝色 无空白.png" descr="FIT2CLOUD飞致云 logo 蓝色 无空白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55412" y="378123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【PPT封面】MeterSphere 2023（无文字）-1920X1080.jpg" descr="【PPT封面】MeterSphere 2023（无文字）-1920X108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2@2x.png" descr="2@2x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2397" y="1156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69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16.jpeg"/><Relationship Id="rId10" Type="http://schemas.openxmlformats.org/officeDocument/2006/relationships/notesSlide" Target="../notesSlides/notesSlide9.xml"/><Relationship Id="rId1" Type="http://schemas.openxmlformats.org/officeDocument/2006/relationships/tags" Target="../tags/tag6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1.xml"/><Relationship Id="rId6" Type="http://schemas.openxmlformats.org/officeDocument/2006/relationships/image" Target="../media/image17.png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19.png"/><Relationship Id="rId7" Type="http://schemas.openxmlformats.org/officeDocument/2006/relationships/tags" Target="../tags/tag87.xml"/><Relationship Id="rId6" Type="http://schemas.openxmlformats.org/officeDocument/2006/relationships/image" Target="../media/image18.png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4.xml"/><Relationship Id="rId6" Type="http://schemas.openxmlformats.org/officeDocument/2006/relationships/image" Target="../media/image20.png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0.xml"/><Relationship Id="rId6" Type="http://schemas.openxmlformats.org/officeDocument/2006/relationships/image" Target="../media/image21.png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../media/image23.png"/><Relationship Id="rId7" Type="http://schemas.openxmlformats.org/officeDocument/2006/relationships/tags" Target="../tags/tag106.xml"/><Relationship Id="rId6" Type="http://schemas.openxmlformats.org/officeDocument/2006/relationships/image" Target="../media/image22.png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../media/image25.png"/><Relationship Id="rId7" Type="http://schemas.openxmlformats.org/officeDocument/2006/relationships/tags" Target="../tags/tag113.xml"/><Relationship Id="rId6" Type="http://schemas.openxmlformats.org/officeDocument/2006/relationships/image" Target="../media/image24.png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6" Type="http://schemas.openxmlformats.org/officeDocument/2006/relationships/notesSlide" Target="../notesSlides/notesSlide16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image" Target="../media/image26.jpe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1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tags" Target="../tags/tag139.xml"/><Relationship Id="rId4" Type="http://schemas.openxmlformats.org/officeDocument/2006/relationships/image" Target="../media/image27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3" Type="http://schemas.openxmlformats.org/officeDocument/2006/relationships/slideLayout" Target="../slideLayouts/slideLayout10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tags" Target="../tags/tag143.xml"/><Relationship Id="rId4" Type="http://schemas.openxmlformats.org/officeDocument/2006/relationships/image" Target="../media/image29.png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31.png"/><Relationship Id="rId1" Type="http://schemas.openxmlformats.org/officeDocument/2006/relationships/tags" Target="../tags/tag14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5" Type="http://schemas.openxmlformats.org/officeDocument/2006/relationships/notesSlide" Target="../notesSlides/notesSlide2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8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tags" Target="../tags/tag48.xml"/><Relationship Id="rId5" Type="http://schemas.openxmlformats.org/officeDocument/2006/relationships/image" Target="../media/image12.png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image" Target="../media/image15.jpeg"/><Relationship Id="rId4" Type="http://schemas.openxmlformats.org/officeDocument/2006/relationships/tags" Target="../tags/tag63.xml"/><Relationship Id="rId3" Type="http://schemas.openxmlformats.org/officeDocument/2006/relationships/image" Target="../media/image14.jpeg"/><Relationship Id="rId2" Type="http://schemas.openxmlformats.org/officeDocument/2006/relationships/tags" Target="../tags/tag62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8.xml"/><Relationship Id="rId1" Type="http://schemas.openxmlformats.org/officeDocument/2006/relationships/tags" Target="../tags/tag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5"/>
          <p:cNvSpPr txBox="1"/>
          <p:nvPr/>
        </p:nvSpPr>
        <p:spPr>
          <a:xfrm>
            <a:off x="9127628" y="9810954"/>
            <a:ext cx="6128744" cy="18434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600" b="1" dirty="0" err="1">
                <a:latin typeface="Times New Roman Bold" panose="02020603050405020304" charset="0"/>
                <a:ea typeface="微软雅黑" panose="020B0503020204020204" charset="-122"/>
                <a:cs typeface="Times New Roman Bold" panose="02020603050405020304" charset="0"/>
                <a:sym typeface="微软雅黑" panose="020B0503020204020204" charset="-122"/>
              </a:rPr>
              <a:t>MeterSphere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开源社区</a:t>
            </a:r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2023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年 </a:t>
            </a:r>
            <a:r>
              <a:rPr lang="en-US" altLang="zh-CN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11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月</a:t>
            </a:r>
            <a:endParaRPr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一站式开源持续测试平台"/>
          <p:cNvSpPr txBox="1"/>
          <p:nvPr/>
        </p:nvSpPr>
        <p:spPr>
          <a:xfrm>
            <a:off x="8448040" y="5346065"/>
            <a:ext cx="14163040" cy="234251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8800" dirty="0">
                <a:solidFill>
                  <a:srgbClr val="FFFFFF"/>
                </a:solidFill>
                <a:latin typeface="+mj-ea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接口定义介绍</a:t>
            </a:r>
            <a:endParaRPr lang="zh-CN" altLang="en-US" sz="8800" dirty="0">
              <a:solidFill>
                <a:srgbClr val="FFFFFF"/>
              </a:solidFill>
              <a:latin typeface="+mj-ea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/data/cache/7551644c8085ce3581fe17c9f6a87e8c.jpg7551644c8085ce3581fe17c9f6a87e8c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7524" r="17524"/>
          <a:stretch>
            <a:fillRect/>
          </a:stretch>
        </p:blipFill>
        <p:spPr>
          <a:xfrm>
            <a:off x="12791928" y="1973667"/>
            <a:ext cx="11592072" cy="9325243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12447862" y="9977614"/>
            <a:ext cx="1321365" cy="1321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21" name="图形 4"/>
          <p:cNvSpPr/>
          <p:nvPr>
            <p:custDataLst>
              <p:tags r:id="rId4"/>
            </p:custDataLst>
          </p:nvPr>
        </p:nvSpPr>
        <p:spPr>
          <a:xfrm>
            <a:off x="12077431" y="10420968"/>
            <a:ext cx="1428998" cy="1321365"/>
          </a:xfrm>
          <a:custGeom>
            <a:avLst/>
            <a:gdLst>
              <a:gd name="connsiteX0" fmla="*/ 6016935 w 6623480"/>
              <a:gd name="connsiteY0" fmla="*/ 4670403 h 4670403"/>
              <a:gd name="connsiteX1" fmla="*/ 6016935 w 6623480"/>
              <a:gd name="connsiteY1" fmla="*/ 0 h 4670403"/>
              <a:gd name="connsiteX2" fmla="*/ 0 w 6623480"/>
              <a:gd name="connsiteY2" fmla="*/ 0 h 4670403"/>
              <a:gd name="connsiteX3" fmla="*/ 0 w 6623480"/>
              <a:gd name="connsiteY3" fmla="*/ 4233690 h 4670403"/>
              <a:gd name="connsiteX4" fmla="*/ 6623480 w 6623480"/>
              <a:gd name="connsiteY4" fmla="*/ 4233690 h 467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480" h="4670403">
                <a:moveTo>
                  <a:pt x="6016935" y="4670403"/>
                </a:moveTo>
                <a:lnTo>
                  <a:pt x="6016935" y="0"/>
                </a:lnTo>
                <a:lnTo>
                  <a:pt x="0" y="0"/>
                </a:lnTo>
                <a:lnTo>
                  <a:pt x="0" y="4233690"/>
                </a:lnTo>
                <a:lnTo>
                  <a:pt x="6623480" y="4233690"/>
                </a:lnTo>
              </a:path>
            </a:pathLst>
          </a:custGeom>
          <a:noFill/>
          <a:ln w="121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18" name="Title 6"/>
          <p:cNvSpPr txBox="1"/>
          <p:nvPr>
            <p:custDataLst>
              <p:tags r:id="rId5"/>
            </p:custDataLst>
          </p:nvPr>
        </p:nvSpPr>
        <p:spPr>
          <a:xfrm>
            <a:off x="815975" y="2441575"/>
            <a:ext cx="10725785" cy="583120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altLang="zh-CN" sz="40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Mock</a:t>
            </a:r>
            <a:r>
              <a:rPr lang="zh-CN" altLang="en-US" sz="40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：</a:t>
            </a:r>
            <a:endParaRPr lang="zh-CN" altLang="en-US" sz="40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8229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2114740736"/>
                </a:ext>
              </a:extLst>
            </a:pPr>
            <a:r>
              <a:rPr altLang="zh-CN" sz="32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 Mock </a:t>
            </a:r>
            <a:r>
              <a:rPr lang="zh-CN" altLang="en-US" sz="32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可以模拟接口服务，支持按请求参数精确返回数据，也支持按请求字段正则匹配返回数据，支持通过后置脚本拿到</a:t>
            </a:r>
            <a:r>
              <a:rPr altLang="zh-CN" sz="32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 </a:t>
            </a:r>
            <a:r>
              <a:rPr lang="zh-CN" altLang="en-US" sz="32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的请求参数，可以通过代码解析请求数据，将数据作为响应报文返回。</a:t>
            </a:r>
            <a:endParaRPr lang="zh-CN" altLang="en-US" sz="32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endParaRPr lang="zh-CN" altLang="en-US" sz="32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400" spc="17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5.1 Mock 介绍</a:t>
            </a:r>
            <a:r>
              <a:rPr lang="zh-CN" altLang="en-US" sz="4400" spc="17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（续）</a:t>
            </a:r>
            <a:endParaRPr lang="zh-CN" altLang="en-US" sz="4400" kern="1200" spc="17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-635" y="1818005"/>
            <a:ext cx="24381460" cy="98234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Mock </a:t>
            </a:r>
            <a:r>
              <a:rPr lang="zh-CN" altLang="en-US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的创建</a:t>
            </a:r>
            <a:endParaRPr lang="zh-CN" altLang="en-US" sz="54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967865" y="3114040"/>
            <a:ext cx="20780375" cy="39382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6985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838886176"/>
                </a:ext>
              </a:extLst>
            </a:pPr>
            <a:r>
              <a:rPr 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【接口定义】进入接口列表，然后选中某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API 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点击右边【编辑】按钮进入到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API 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详情界面。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5.2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如何创建</a:t>
            </a:r>
            <a:r>
              <a:rPr lang="en-US" altLang="zh-CN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Mock 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9800" y="4410075"/>
            <a:ext cx="15758160" cy="88861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-635" y="1818005"/>
            <a:ext cx="24381460" cy="98234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Mock </a:t>
            </a:r>
            <a:r>
              <a:rPr lang="zh-CN" altLang="en-US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的创建</a:t>
            </a:r>
            <a:endParaRPr lang="zh-CN" altLang="en-US" sz="54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967865" y="3114040"/>
            <a:ext cx="20780375" cy="39382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6985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838886176"/>
                </a:ext>
              </a:extLst>
            </a:pP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在接口详情界面上点击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MOCK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】按钮进入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 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列表，然后点击【添加】按钮为该接口添加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Mock,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在新建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界面中需要填写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 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的名称、请求参数、响应报文，最后点击【保存】即可创建</a:t>
            </a:r>
            <a:r>
              <a:rPr altLang="zh-CN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</a:t>
            </a:r>
            <a:r>
              <a:rPr lang="zh-CN" altLang="en-US" sz="280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5.2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如何创建</a:t>
            </a:r>
            <a:r>
              <a:rPr lang="en-US" altLang="zh-CN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Mock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15565" y="4770120"/>
            <a:ext cx="15486380" cy="8328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87955" y="6354445"/>
            <a:ext cx="19640550" cy="71945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-635" y="1818005"/>
            <a:ext cx="24381460" cy="98234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Mock </a:t>
            </a:r>
            <a:r>
              <a:rPr lang="zh-CN" altLang="en-US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匹配介绍</a:t>
            </a:r>
            <a:endParaRPr lang="zh-CN" altLang="en-US" sz="54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103630" y="4410075"/>
            <a:ext cx="8183245" cy="60674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6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精确匹配</a:t>
            </a:r>
            <a:endParaRPr lang="zh-CN" altLang="en-US" sz="36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在请求体中填写请求参数和对应的值，多个参数可以选择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AND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或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OR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两种方式，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AND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是指所有条件都要满足才可以返回数据，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OR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是指只要满足其中一个条件就可以返回数据。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5.2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如何创建</a:t>
            </a:r>
            <a:r>
              <a:rPr lang="en-US" altLang="zh-CN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Mock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671685" y="4888230"/>
            <a:ext cx="14310995" cy="51111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-635" y="1818005"/>
            <a:ext cx="24381460" cy="98234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Mock </a:t>
            </a:r>
            <a:r>
              <a:rPr lang="zh-CN" altLang="en-US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匹配介绍</a:t>
            </a:r>
            <a:endParaRPr lang="zh-CN" altLang="en-US" sz="54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103630" y="4410075"/>
            <a:ext cx="8183245" cy="60674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6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正则匹配</a:t>
            </a:r>
            <a:endParaRPr lang="zh-CN" altLang="en-US" sz="36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在请求体中填写请求参数和对应的正则表达式，多个参数可以选择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AND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或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OR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两种方式，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AND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是指所有条件都要满足才可以返回数据，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OR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是指只要满足其中一个条件就可以返回数据。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5.2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如何创建</a:t>
            </a:r>
            <a:r>
              <a:rPr lang="en-US" altLang="zh-CN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Mock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95740" y="4841875"/>
            <a:ext cx="14942185" cy="51015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-635" y="1818005"/>
            <a:ext cx="24381460" cy="98234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Mock </a:t>
            </a:r>
            <a:r>
              <a:rPr lang="zh-CN" altLang="en-US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后置脚本</a:t>
            </a:r>
            <a:endParaRPr lang="zh-CN" altLang="en-US" sz="54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1749108" y="2753995"/>
            <a:ext cx="20885785" cy="26619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600" b="1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后置脚本</a:t>
            </a:r>
            <a:endParaRPr lang="zh-CN" altLang="en-US" sz="3600" b="1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后置脚本支持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beanshell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和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python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代码，脚本中内置多种函数获取请求数据，如果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现有匹配方式不满足需求，可以使用代码方式去动态匹配条件。</a:t>
            </a:r>
            <a:endParaRPr lang="zh-CN" altLang="en-US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5.2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如何创建</a:t>
            </a:r>
            <a:r>
              <a:rPr lang="en-US" altLang="zh-CN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Mock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55745" y="5850255"/>
            <a:ext cx="13577570" cy="7703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55745" y="7289800"/>
            <a:ext cx="9917430" cy="55441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-635" y="1818005"/>
            <a:ext cx="24381460" cy="98234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Mock </a:t>
            </a:r>
            <a:r>
              <a:rPr lang="zh-CN" altLang="en-US" sz="5400" u="none" spc="220" dirty="0"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调试</a:t>
            </a:r>
            <a:endParaRPr lang="zh-CN" altLang="en-US" sz="5400" u="none" spc="220" dirty="0"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2"/>
            </p:custDataLst>
          </p:nvPr>
        </p:nvSpPr>
        <p:spPr>
          <a:xfrm>
            <a:off x="2543810" y="3186430"/>
            <a:ext cx="20031075" cy="27559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indent="72136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extLst>
                <a:ext uri="{35155182-B16C-46BC-9424-99874614C6A1}">
                  <wpsdc:indentchars xmlns:wpsdc="http://www.wps.cn/officeDocument/2017/drawingmlCustomData" val="200" checksum="2046700018"/>
                </a:ext>
              </a:extLst>
            </a:pP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进入到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列表，鼠标点击【执行】按钮进入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TEST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页面，点击【测试】即可调试</a:t>
            </a:r>
            <a:r>
              <a:rPr altLang="zh-CN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Mock,Mock </a:t>
            </a:r>
            <a:r>
              <a:rPr lang="zh-CN" altLang="en-US" sz="2800" u="none" strike="noStrike" spc="40" baseline="0" dirty="0">
                <a:ln w="3175">
                  <a:noFill/>
                  <a:prstDash val="dash"/>
                </a:ln>
                <a:solidFill>
                  <a:srgbClr val="5E5E5E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如果能正常返回说明满足条件。</a:t>
            </a:r>
            <a:endParaRPr altLang="zh-CN" sz="2800" u="none" strike="noStrike" spc="40" baseline="0" dirty="0">
              <a:ln w="3175">
                <a:noFill/>
                <a:prstDash val="dash"/>
              </a:ln>
              <a:solidFill>
                <a:srgbClr val="5E5E5E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5.2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如何创建</a:t>
            </a:r>
            <a:r>
              <a:rPr lang="en-US" altLang="zh-CN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Mock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（续）</a:t>
            </a:r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35655" y="4986020"/>
            <a:ext cx="19450050" cy="594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51555" y="7218045"/>
            <a:ext cx="13467080" cy="61328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80725" y="5297805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6.1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批量编辑</a:t>
            </a:r>
            <a:endParaRPr lang="en-US" altLang="zh-CN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7862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31"/>
          <p:cNvSpPr/>
          <p:nvPr>
            <p:custDataLst>
              <p:tags r:id="rId6"/>
            </p:custDataLst>
          </p:nvPr>
        </p:nvSpPr>
        <p:spPr>
          <a:xfrm>
            <a:off x="10845639" y="692965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7"/>
            </p:custDataLst>
          </p:nvPr>
        </p:nvSpPr>
        <p:spPr>
          <a:xfrm>
            <a:off x="10168890" y="3810000"/>
            <a:ext cx="10248900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第七节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高级搜索介绍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8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任意多边形: 形状 29"/>
          <p:cNvSpPr/>
          <p:nvPr>
            <p:custDataLst>
              <p:tags r:id="rId9"/>
            </p:custDataLst>
          </p:nvPr>
        </p:nvSpPr>
        <p:spPr>
          <a:xfrm>
            <a:off x="10787380" y="6778625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6.2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批量移动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直接连接符 30"/>
          <p:cNvSpPr/>
          <p:nvPr>
            <p:custDataLst>
              <p:tags r:id="rId10"/>
            </p:custDataLst>
          </p:nvPr>
        </p:nvSpPr>
        <p:spPr>
          <a:xfrm>
            <a:off x="10629265" y="825944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: 形状 31"/>
          <p:cNvSpPr/>
          <p:nvPr>
            <p:custDataLst>
              <p:tags r:id="rId11"/>
            </p:custDataLst>
          </p:nvPr>
        </p:nvSpPr>
        <p:spPr>
          <a:xfrm>
            <a:off x="10751659" y="815393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任意多边形: 形状 31"/>
          <p:cNvSpPr/>
          <p:nvPr>
            <p:custDataLst>
              <p:tags r:id="rId12"/>
            </p:custDataLst>
          </p:nvPr>
        </p:nvSpPr>
        <p:spPr>
          <a:xfrm>
            <a:off x="10824049" y="8244738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直接连接符 30"/>
          <p:cNvSpPr/>
          <p:nvPr>
            <p:custDataLst>
              <p:tags r:id="rId13"/>
            </p:custDataLst>
          </p:nvPr>
        </p:nvSpPr>
        <p:spPr>
          <a:xfrm>
            <a:off x="10535920" y="959421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文本框 15"/>
          <p:cNvSpPr txBox="1"/>
          <p:nvPr/>
        </p:nvSpPr>
        <p:spPr>
          <a:xfrm>
            <a:off x="10607675" y="8479155"/>
            <a:ext cx="8128000" cy="11995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17" name="任意多边形: 形状 29"/>
          <p:cNvSpPr/>
          <p:nvPr>
            <p:custDataLst>
              <p:tags r:id="rId14"/>
            </p:custDataLst>
          </p:nvPr>
        </p:nvSpPr>
        <p:spPr>
          <a:xfrm>
            <a:off x="10787380" y="8190230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6.3 </a:t>
            </a:r>
            <a:r>
              <a:rPr lang="zh-CN" alt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批量复制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形 1"/>
          <p:cNvSpPr/>
          <p:nvPr>
            <p:custDataLst>
              <p:tags r:id="rId1"/>
            </p:custDataLst>
          </p:nvPr>
        </p:nvSpPr>
        <p:spPr>
          <a:xfrm>
            <a:off x="11543787" y="2682245"/>
            <a:ext cx="12382724" cy="10341361"/>
          </a:xfrm>
          <a:custGeom>
            <a:avLst/>
            <a:gdLst>
              <a:gd name="connsiteX0" fmla="*/ 2901585 w 4806120"/>
              <a:gd name="connsiteY0" fmla="*/ 187794 h 4013804"/>
              <a:gd name="connsiteX1" fmla="*/ 4728968 w 4806120"/>
              <a:gd name="connsiteY1" fmla="*/ 865578 h 4013804"/>
              <a:gd name="connsiteX2" fmla="*/ 4592453 w 4806120"/>
              <a:gd name="connsiteY2" fmla="*/ 2063076 h 4013804"/>
              <a:gd name="connsiteX3" fmla="*/ 4209253 w 4806120"/>
              <a:gd name="connsiteY3" fmla="*/ 3157589 h 4013804"/>
              <a:gd name="connsiteX4" fmla="*/ 4048789 w 4806120"/>
              <a:gd name="connsiteY4" fmla="*/ 3744363 h 4013804"/>
              <a:gd name="connsiteX5" fmla="*/ 3586554 w 4806120"/>
              <a:gd name="connsiteY5" fmla="*/ 3971888 h 4013804"/>
              <a:gd name="connsiteX6" fmla="*/ 2899190 w 4806120"/>
              <a:gd name="connsiteY6" fmla="*/ 3900038 h 4013804"/>
              <a:gd name="connsiteX7" fmla="*/ 959243 w 4806120"/>
              <a:gd name="connsiteY7" fmla="*/ 2982755 h 4013804"/>
              <a:gd name="connsiteX8" fmla="*/ 621548 w 4806120"/>
              <a:gd name="connsiteY8" fmla="*/ 2913300 h 4013804"/>
              <a:gd name="connsiteX9" fmla="*/ 183264 w 4806120"/>
              <a:gd name="connsiteY9" fmla="*/ 1164952 h 4013804"/>
              <a:gd name="connsiteX10" fmla="*/ 1534042 w 4806120"/>
              <a:gd name="connsiteY10" fmla="*/ 475193 h 4013804"/>
              <a:gd name="connsiteX11" fmla="*/ 2901585 w 4806120"/>
              <a:gd name="connsiteY11" fmla="*/ 187794 h 401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6120" h="4013804">
                <a:moveTo>
                  <a:pt x="2901585" y="187794"/>
                </a:moveTo>
                <a:cubicBezTo>
                  <a:pt x="2908770" y="202164"/>
                  <a:pt x="4218834" y="-552260"/>
                  <a:pt x="4728968" y="865578"/>
                </a:cubicBezTo>
                <a:cubicBezTo>
                  <a:pt x="4728968" y="865578"/>
                  <a:pt x="4973258" y="1672692"/>
                  <a:pt x="4592453" y="2063076"/>
                </a:cubicBezTo>
                <a:cubicBezTo>
                  <a:pt x="4592453" y="2063076"/>
                  <a:pt x="4273918" y="2728885"/>
                  <a:pt x="4209253" y="3157589"/>
                </a:cubicBezTo>
                <a:cubicBezTo>
                  <a:pt x="4209253" y="3157589"/>
                  <a:pt x="4249968" y="3535999"/>
                  <a:pt x="4048789" y="3744363"/>
                </a:cubicBezTo>
                <a:cubicBezTo>
                  <a:pt x="4048789" y="3744363"/>
                  <a:pt x="3917064" y="3895248"/>
                  <a:pt x="3586554" y="3971888"/>
                </a:cubicBezTo>
                <a:cubicBezTo>
                  <a:pt x="3586554" y="3971888"/>
                  <a:pt x="3287180" y="4103613"/>
                  <a:pt x="2899190" y="3900038"/>
                </a:cubicBezTo>
                <a:cubicBezTo>
                  <a:pt x="2899190" y="3900038"/>
                  <a:pt x="1421477" y="2997125"/>
                  <a:pt x="959243" y="2982755"/>
                </a:cubicBezTo>
                <a:cubicBezTo>
                  <a:pt x="959243" y="2982755"/>
                  <a:pt x="815543" y="2994730"/>
                  <a:pt x="621548" y="2913300"/>
                </a:cubicBezTo>
                <a:cubicBezTo>
                  <a:pt x="621548" y="2913300"/>
                  <a:pt x="-408300" y="2242701"/>
                  <a:pt x="183264" y="1164952"/>
                </a:cubicBezTo>
                <a:cubicBezTo>
                  <a:pt x="183264" y="1164952"/>
                  <a:pt x="595204" y="350653"/>
                  <a:pt x="1534042" y="475193"/>
                </a:cubicBezTo>
                <a:lnTo>
                  <a:pt x="2901585" y="187794"/>
                </a:lnTo>
                <a:close/>
              </a:path>
            </a:pathLst>
          </a:custGeom>
          <a:solidFill>
            <a:schemeClr val="accent1"/>
          </a:solidFill>
          <a:ln w="23931" cap="flat">
            <a:noFill/>
            <a:prstDash val="solid"/>
            <a:miter/>
          </a:ln>
        </p:spPr>
        <p:txBody>
          <a:bodyPr rtlCol="0" anchor="ctr"/>
          <a:p>
            <a:endParaRPr lang="zh-CN" altLang="en-US" sz="1800"/>
          </a:p>
        </p:txBody>
      </p:sp>
      <p:sp>
        <p:nvSpPr>
          <p:cNvPr id="116" name="图形 2"/>
          <p:cNvSpPr/>
          <p:nvPr>
            <p:custDataLst>
              <p:tags r:id="rId2"/>
            </p:custDataLst>
          </p:nvPr>
        </p:nvSpPr>
        <p:spPr>
          <a:xfrm>
            <a:off x="12382023" y="2704657"/>
            <a:ext cx="10623701" cy="9368836"/>
          </a:xfrm>
          <a:custGeom>
            <a:avLst/>
            <a:gdLst>
              <a:gd name="connsiteX0" fmla="*/ 183 w 4141637"/>
              <a:gd name="connsiteY0" fmla="*/ 1886907 h 3652429"/>
              <a:gd name="connsiteX1" fmla="*/ 1919214 w 4141637"/>
              <a:gd name="connsiteY1" fmla="*/ 116689 h 3652429"/>
              <a:gd name="connsiteX2" fmla="*/ 2700802 w 4141637"/>
              <a:gd name="connsiteY2" fmla="*/ 227 h 3652429"/>
              <a:gd name="connsiteX3" fmla="*/ 3988351 w 4141637"/>
              <a:gd name="connsiteY3" fmla="*/ 706761 h 3652429"/>
              <a:gd name="connsiteX4" fmla="*/ 3996115 w 4141637"/>
              <a:gd name="connsiteY4" fmla="*/ 726172 h 3652429"/>
              <a:gd name="connsiteX5" fmla="*/ 3882241 w 4141637"/>
              <a:gd name="connsiteY5" fmla="*/ 2718961 h 3652429"/>
              <a:gd name="connsiteX6" fmla="*/ 3865419 w 4141637"/>
              <a:gd name="connsiteY6" fmla="*/ 2750018 h 3652429"/>
              <a:gd name="connsiteX7" fmla="*/ 2268599 w 4141637"/>
              <a:gd name="connsiteY7" fmla="*/ 3646773 h 3652429"/>
              <a:gd name="connsiteX8" fmla="*/ 890469 w 4141637"/>
              <a:gd name="connsiteY8" fmla="*/ 3283154 h 3652429"/>
              <a:gd name="connsiteX9" fmla="*/ 207226 w 4141637"/>
              <a:gd name="connsiteY9" fmla="*/ 2561091 h 3652429"/>
              <a:gd name="connsiteX10" fmla="*/ 195580 w 4141637"/>
              <a:gd name="connsiteY10" fmla="*/ 2539093 h 3652429"/>
              <a:gd name="connsiteX11" fmla="*/ 183 w 4141637"/>
              <a:gd name="connsiteY11" fmla="*/ 1886907 h 3652429"/>
              <a:gd name="connsiteX12" fmla="*/ 183 w 4141637"/>
              <a:gd name="connsiteY12" fmla="*/ 1886907 h 365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41637" h="3652429">
                <a:moveTo>
                  <a:pt x="183" y="1886907"/>
                </a:moveTo>
                <a:cubicBezTo>
                  <a:pt x="183" y="1886907"/>
                  <a:pt x="31240" y="788285"/>
                  <a:pt x="1919214" y="116689"/>
                </a:cubicBezTo>
                <a:cubicBezTo>
                  <a:pt x="1919214" y="116689"/>
                  <a:pt x="2276363" y="5403"/>
                  <a:pt x="2700802" y="227"/>
                </a:cubicBezTo>
                <a:cubicBezTo>
                  <a:pt x="3183471" y="-6243"/>
                  <a:pt x="3752839" y="123159"/>
                  <a:pt x="3988351" y="706761"/>
                </a:cubicBezTo>
                <a:cubicBezTo>
                  <a:pt x="3990939" y="714526"/>
                  <a:pt x="3993527" y="720996"/>
                  <a:pt x="3996115" y="726172"/>
                </a:cubicBezTo>
                <a:cubicBezTo>
                  <a:pt x="4034935" y="847810"/>
                  <a:pt x="4363617" y="1969724"/>
                  <a:pt x="3882241" y="2718961"/>
                </a:cubicBezTo>
                <a:cubicBezTo>
                  <a:pt x="3874477" y="2728019"/>
                  <a:pt x="3870595" y="2740960"/>
                  <a:pt x="3865419" y="2750018"/>
                </a:cubicBezTo>
                <a:cubicBezTo>
                  <a:pt x="3816246" y="2861303"/>
                  <a:pt x="3459097" y="3567838"/>
                  <a:pt x="2268599" y="3646773"/>
                </a:cubicBezTo>
                <a:cubicBezTo>
                  <a:pt x="2268599" y="3646773"/>
                  <a:pt x="1466307" y="3727002"/>
                  <a:pt x="890469" y="3283154"/>
                </a:cubicBezTo>
                <a:cubicBezTo>
                  <a:pt x="890469" y="3283154"/>
                  <a:pt x="370273" y="2872950"/>
                  <a:pt x="207226" y="2561091"/>
                </a:cubicBezTo>
                <a:cubicBezTo>
                  <a:pt x="202050" y="2553327"/>
                  <a:pt x="199462" y="2546857"/>
                  <a:pt x="195580" y="2539093"/>
                </a:cubicBezTo>
                <a:cubicBezTo>
                  <a:pt x="160642" y="2488626"/>
                  <a:pt x="-6287" y="2214294"/>
                  <a:pt x="183" y="1886907"/>
                </a:cubicBezTo>
                <a:lnTo>
                  <a:pt x="183" y="1886907"/>
                </a:lnTo>
                <a:close/>
              </a:path>
            </a:pathLst>
          </a:custGeom>
          <a:solidFill>
            <a:schemeClr val="bg1"/>
          </a:solidFill>
          <a:ln w="12918" cap="flat">
            <a:noFill/>
            <a:prstDash val="solid"/>
            <a:miter/>
          </a:ln>
          <a:effectLst>
            <a:outerShdw blurRad="127000" dist="50800" dir="4800000" sx="98000" sy="98000" algn="t" rotWithShape="0">
              <a:schemeClr val="tx1">
                <a:lumMod val="85000"/>
                <a:lumOff val="15000"/>
              </a:schemeClr>
            </a:outerShdw>
          </a:effectLst>
        </p:spPr>
        <p:txBody>
          <a:bodyPr rtlCol="0" anchor="ctr"/>
          <a:p>
            <a:endParaRPr lang="zh-CN" altLang="en-US" sz="1800"/>
          </a:p>
        </p:txBody>
      </p:sp>
      <p:pic>
        <p:nvPicPr>
          <p:cNvPr id="118" name="图片 117" descr="/data/cache/0e43c5f8130f99232274e3cf3cdbbaf9.jpg0e43c5f8130f99232274e3cf3cdbbaf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0604" b="20604"/>
          <a:stretch>
            <a:fillRect/>
          </a:stretch>
        </p:blipFill>
        <p:spPr>
          <a:xfrm>
            <a:off x="12868253" y="3133460"/>
            <a:ext cx="9651234" cy="8511233"/>
          </a:xfrm>
          <a:custGeom>
            <a:avLst/>
            <a:gdLst>
              <a:gd name="connsiteX0" fmla="*/ 2556170 w 3919846"/>
              <a:gd name="connsiteY0" fmla="*/ 215 h 3456835"/>
              <a:gd name="connsiteX1" fmla="*/ 3774769 w 3919846"/>
              <a:gd name="connsiteY1" fmla="*/ 668913 h 3456835"/>
              <a:gd name="connsiteX2" fmla="*/ 3782117 w 3919846"/>
              <a:gd name="connsiteY2" fmla="*/ 687284 h 3456835"/>
              <a:gd name="connsiteX3" fmla="*/ 3674341 w 3919846"/>
              <a:gd name="connsiteY3" fmla="*/ 2573356 h 3456835"/>
              <a:gd name="connsiteX4" fmla="*/ 3658420 w 3919846"/>
              <a:gd name="connsiteY4" fmla="*/ 2602750 h 3456835"/>
              <a:gd name="connsiteX5" fmla="*/ 2147113 w 3919846"/>
              <a:gd name="connsiteY5" fmla="*/ 3451482 h 3456835"/>
              <a:gd name="connsiteX6" fmla="*/ 842784 w 3919846"/>
              <a:gd name="connsiteY6" fmla="*/ 3107335 h 3456835"/>
              <a:gd name="connsiteX7" fmla="*/ 196130 w 3919846"/>
              <a:gd name="connsiteY7" fmla="*/ 2423940 h 3456835"/>
              <a:gd name="connsiteX8" fmla="*/ 185108 w 3919846"/>
              <a:gd name="connsiteY8" fmla="*/ 2403120 h 3456835"/>
              <a:gd name="connsiteX9" fmla="*/ 174 w 3919846"/>
              <a:gd name="connsiteY9" fmla="*/ 1785860 h 3456835"/>
              <a:gd name="connsiteX10" fmla="*/ 1816438 w 3919846"/>
              <a:gd name="connsiteY10" fmla="*/ 110440 h 3456835"/>
              <a:gd name="connsiteX11" fmla="*/ 2556170 w 3919846"/>
              <a:gd name="connsiteY11" fmla="*/ 215 h 345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19846" h="3456835">
                <a:moveTo>
                  <a:pt x="2556170" y="215"/>
                </a:moveTo>
                <a:cubicBezTo>
                  <a:pt x="3012992" y="-5908"/>
                  <a:pt x="3551869" y="116564"/>
                  <a:pt x="3774769" y="668913"/>
                </a:cubicBezTo>
                <a:cubicBezTo>
                  <a:pt x="3777218" y="676262"/>
                  <a:pt x="3779668" y="682386"/>
                  <a:pt x="3782117" y="687284"/>
                </a:cubicBezTo>
                <a:cubicBezTo>
                  <a:pt x="3818858" y="802408"/>
                  <a:pt x="4129939" y="1864242"/>
                  <a:pt x="3674341" y="2573356"/>
                </a:cubicBezTo>
                <a:cubicBezTo>
                  <a:pt x="3666993" y="2581929"/>
                  <a:pt x="3663319" y="2594177"/>
                  <a:pt x="3658420" y="2602750"/>
                </a:cubicBezTo>
                <a:cubicBezTo>
                  <a:pt x="3611880" y="2708075"/>
                  <a:pt x="3273857" y="3376774"/>
                  <a:pt x="2147113" y="3451482"/>
                </a:cubicBezTo>
                <a:cubicBezTo>
                  <a:pt x="2147113" y="3451482"/>
                  <a:pt x="1387785" y="3527415"/>
                  <a:pt x="842784" y="3107335"/>
                </a:cubicBezTo>
                <a:cubicBezTo>
                  <a:pt x="842784" y="3107335"/>
                  <a:pt x="350445" y="2719099"/>
                  <a:pt x="196130" y="2423940"/>
                </a:cubicBezTo>
                <a:cubicBezTo>
                  <a:pt x="191231" y="2416592"/>
                  <a:pt x="188782" y="2410468"/>
                  <a:pt x="185108" y="2403120"/>
                </a:cubicBezTo>
                <a:cubicBezTo>
                  <a:pt x="152041" y="2355356"/>
                  <a:pt x="-5949" y="2095715"/>
                  <a:pt x="174" y="1785860"/>
                </a:cubicBezTo>
                <a:cubicBezTo>
                  <a:pt x="174" y="1785860"/>
                  <a:pt x="29568" y="746071"/>
                  <a:pt x="1816438" y="110440"/>
                </a:cubicBezTo>
                <a:cubicBezTo>
                  <a:pt x="1816438" y="110440"/>
                  <a:pt x="2154461" y="5114"/>
                  <a:pt x="2556170" y="215"/>
                </a:cubicBezTo>
                <a:close/>
              </a:path>
            </a:pathLst>
          </a:custGeom>
          <a:effectLst>
            <a:outerShdw blurRad="127000" dist="50800" dir="4800000" sx="98000" sy="98000" algn="tl" rotWithShape="0">
              <a:prstClr val="black"/>
            </a:outerShdw>
          </a:effectLst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743585" y="3905885"/>
            <a:ext cx="9642475" cy="44919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400" b="1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功能介绍</a:t>
            </a:r>
            <a:endParaRPr lang="en-US" sz="4400" b="1" spc="2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lvl="0" indent="97028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3730180845"/>
                </a:ext>
              </a:extLst>
            </a:pPr>
            <a:r>
              <a:rPr lang="zh-CN" sz="3600" strike="noStrike" spc="220" baseline="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批量编辑是 MeterSphere 提供的批量操作功能，通过批量编辑功能可以批量变更接口的状态、请求类型、责任人、标签等属性。</a:t>
            </a:r>
            <a:endParaRPr lang="zh-CN" sz="3600" strike="noStrike" spc="220" baseline="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6.1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批量编辑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635" y="1618615"/>
            <a:ext cx="24384000" cy="1193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6000" i="0" u="none" strike="noStrike" kern="1200" cap="none" spc="220" normalizeH="0" baseline="0" dirty="0" smtClean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批量编辑</a:t>
            </a:r>
            <a:endParaRPr kumimoji="0" lang="zh-CN" sz="6000" i="0" u="none" strike="noStrike" kern="1200" cap="none" spc="220" normalizeH="0" baseline="0" dirty="0" smtClean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</p:spTree>
    <p:custDataLst>
      <p:tags r:id="rId8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24130" y="145796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批量变量接口状态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6.1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批量编辑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92045" y="2885440"/>
            <a:ext cx="20250785" cy="21297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lvl="0" indent="6985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altLang="zh-CN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【接口定义】进入接口列表，鼠标选中多个接口，点击【批量处理】按钮，在弹出的菜单中选择【批量编辑】，在批量编辑页面中选择接口状态，更新后属性值为选择要变更的值，最后点击【确定】按钮。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19755" y="5293995"/>
            <a:ext cx="14747240" cy="7930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63940" y="5561965"/>
            <a:ext cx="14515465" cy="78054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1287558" y="1567542"/>
            <a:ext cx="3096442" cy="5627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文本框 61"/>
          <p:cNvSpPr txBox="1"/>
          <p:nvPr>
            <p:custDataLst>
              <p:tags r:id="rId2"/>
            </p:custDataLst>
          </p:nvPr>
        </p:nvSpPr>
        <p:spPr>
          <a:xfrm>
            <a:off x="2431690" y="6427522"/>
            <a:ext cx="8099244" cy="1789378"/>
          </a:xfrm>
          <a:prstGeom prst="rect">
            <a:avLst/>
          </a:prstGeom>
          <a:noFill/>
        </p:spPr>
        <p:txBody>
          <a:bodyPr wrap="square" lIns="182880" tIns="0" rIns="182880" bIns="91440"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300" b="1" spc="15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通过本课程的学习，您将可以</a:t>
            </a:r>
            <a:endParaRPr lang="zh-CN" altLang="en-US" sz="2300" b="1" spc="15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文本框 60"/>
          <p:cNvSpPr txBox="1"/>
          <p:nvPr>
            <p:custDataLst>
              <p:tags r:id="rId3"/>
            </p:custDataLst>
          </p:nvPr>
        </p:nvSpPr>
        <p:spPr>
          <a:xfrm>
            <a:off x="2431690" y="4457700"/>
            <a:ext cx="8099244" cy="1944680"/>
          </a:xfrm>
          <a:prstGeom prst="rect">
            <a:avLst/>
          </a:prstGeom>
          <a:noFill/>
        </p:spPr>
        <p:txBody>
          <a:bodyPr wrap="square" lIns="182880" tIns="91440" rIns="182880" bIns="0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b="1" spc="38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课程目标</a:t>
            </a:r>
            <a:endParaRPr lang="zh-CN" altLang="en-US" sz="5400" b="1" spc="38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文本框 58"/>
          <p:cNvSpPr txBox="1"/>
          <p:nvPr>
            <p:custDataLst>
              <p:tags r:id="rId4"/>
            </p:custDataLst>
          </p:nvPr>
        </p:nvSpPr>
        <p:spPr>
          <a:xfrm>
            <a:off x="12149770" y="2924066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文本框 61"/>
          <p:cNvSpPr txBox="1"/>
          <p:nvPr>
            <p:custDataLst>
              <p:tags r:id="rId5"/>
            </p:custDataLst>
          </p:nvPr>
        </p:nvSpPr>
        <p:spPr>
          <a:xfrm>
            <a:off x="14416405" y="2924175"/>
            <a:ext cx="8839835" cy="15773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批量编辑。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文本框 58"/>
          <p:cNvSpPr txBox="1"/>
          <p:nvPr>
            <p:custDataLst>
              <p:tags r:id="rId6"/>
            </p:custDataLst>
          </p:nvPr>
        </p:nvSpPr>
        <p:spPr>
          <a:xfrm>
            <a:off x="12149770" y="4892284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02.</a:t>
            </a:r>
            <a:endParaRPr lang="en-US" altLang="zh-CN" sz="8000" b="1" spc="3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文本框 61"/>
          <p:cNvSpPr txBox="1"/>
          <p:nvPr>
            <p:custDataLst>
              <p:tags r:id="rId7"/>
            </p:custDataLst>
          </p:nvPr>
        </p:nvSpPr>
        <p:spPr>
          <a:xfrm>
            <a:off x="14416411" y="4892075"/>
            <a:ext cx="7962532" cy="157726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高级搜索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文本框 58"/>
          <p:cNvSpPr txBox="1"/>
          <p:nvPr>
            <p:custDataLst>
              <p:tags r:id="rId8"/>
            </p:custDataLst>
          </p:nvPr>
        </p:nvSpPr>
        <p:spPr>
          <a:xfrm>
            <a:off x="12149770" y="6860499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文本框 61"/>
          <p:cNvSpPr txBox="1"/>
          <p:nvPr>
            <p:custDataLst>
              <p:tags r:id="rId9"/>
            </p:custDataLst>
          </p:nvPr>
        </p:nvSpPr>
        <p:spPr>
          <a:xfrm>
            <a:off x="14416405" y="6860540"/>
            <a:ext cx="8565515" cy="15773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接口调试。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文本框 58"/>
          <p:cNvSpPr txBox="1"/>
          <p:nvPr>
            <p:custDataLst>
              <p:tags r:id="rId10"/>
            </p:custDataLst>
          </p:nvPr>
        </p:nvSpPr>
        <p:spPr>
          <a:xfrm>
            <a:off x="12158025" y="8730574"/>
            <a:ext cx="2217001" cy="157735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04.</a:t>
            </a:r>
            <a:endParaRPr lang="en-US" altLang="zh-CN" sz="8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文本框 61"/>
          <p:cNvSpPr txBox="1"/>
          <p:nvPr>
            <p:custDataLst>
              <p:tags r:id="rId11"/>
            </p:custDataLst>
          </p:nvPr>
        </p:nvSpPr>
        <p:spPr>
          <a:xfrm>
            <a:off x="14424660" y="8730615"/>
            <a:ext cx="8784590" cy="15773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掌握</a:t>
            </a:r>
            <a:r>
              <a:rPr lang="en-US" altLang="zh-CN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Mock</a:t>
            </a:r>
            <a:r>
              <a:rPr lang="zh-CN" altLang="en-US" sz="32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功能。</a:t>
            </a:r>
            <a:endParaRPr lang="zh-CN" altLang="en-US" sz="32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批量移动</a:t>
            </a:r>
            <a:endParaRPr 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6.2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批量移动</a:t>
            </a:r>
            <a:endParaRPr lang="zh-CN" altLang="en-US" sz="48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04670" y="2825750"/>
            <a:ext cx="20774660" cy="14909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lvl="0" indent="6985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【接口定义】进入接口列表，鼠标选中多个接口，点击【批量处理】按钮，在弹出的菜单中选择【批量移动】，在批量移动页面中选择要移动到的模块名，最后点击【确定】按钮。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63900" y="4834255"/>
            <a:ext cx="15610205" cy="8394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03895" y="5490210"/>
            <a:ext cx="14914245" cy="8020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08045" y="5052060"/>
            <a:ext cx="15728950" cy="8458200"/>
          </a:xfrm>
          <a:prstGeom prst="rect">
            <a:avLst/>
          </a:prstGeom>
        </p:spPr>
      </p:pic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批量复制</a:t>
            </a:r>
            <a:endParaRPr 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6.3 </a:t>
            </a:r>
            <a:r>
              <a:rPr lang="zh-CN" altLang="en-US" sz="48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批量复制</a:t>
            </a:r>
            <a:endParaRPr lang="zh-CN" altLang="en-US" sz="48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04670" y="2825750"/>
            <a:ext cx="20774660" cy="14909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lvl="0" indent="6985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点击左侧【接口测试】</a:t>
            </a:r>
            <a:r>
              <a:rPr altLang="zh-CN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【接口定义】进入接口列表，鼠标选中多个接口，点击【批量处理】按钮，在弹出的菜单中选择【批量复制】，在批量复制页面中选择要移动到的模块名，最后点击【确定】按钮。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03895" y="5490210"/>
            <a:ext cx="14914245" cy="8020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80725" y="5297805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7.1 </a:t>
            </a:r>
            <a:r>
              <a:rPr lang="zh-CN" alt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普通</a:t>
            </a:r>
            <a:r>
              <a:rPr lang="zh-CN" alt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搜索</a:t>
            </a: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7862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31"/>
          <p:cNvSpPr/>
          <p:nvPr>
            <p:custDataLst>
              <p:tags r:id="rId6"/>
            </p:custDataLst>
          </p:nvPr>
        </p:nvSpPr>
        <p:spPr>
          <a:xfrm>
            <a:off x="10845639" y="692965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7"/>
            </p:custDataLst>
          </p:nvPr>
        </p:nvSpPr>
        <p:spPr>
          <a:xfrm>
            <a:off x="10168890" y="3810000"/>
            <a:ext cx="10248900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第七节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高级搜索介绍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8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任意多边形: 形状 29"/>
          <p:cNvSpPr/>
          <p:nvPr>
            <p:custDataLst>
              <p:tags r:id="rId9"/>
            </p:custDataLst>
          </p:nvPr>
        </p:nvSpPr>
        <p:spPr>
          <a:xfrm>
            <a:off x="10787380" y="6778625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7.2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高级搜索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直接连接符 30"/>
          <p:cNvSpPr/>
          <p:nvPr>
            <p:custDataLst>
              <p:tags r:id="rId10"/>
            </p:custDataLst>
          </p:nvPr>
        </p:nvSpPr>
        <p:spPr>
          <a:xfrm>
            <a:off x="10629265" y="825944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: 形状 31"/>
          <p:cNvSpPr/>
          <p:nvPr>
            <p:custDataLst>
              <p:tags r:id="rId11"/>
            </p:custDataLst>
          </p:nvPr>
        </p:nvSpPr>
        <p:spPr>
          <a:xfrm>
            <a:off x="10751659" y="815393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任意多边形: 形状 31"/>
          <p:cNvSpPr/>
          <p:nvPr>
            <p:custDataLst>
              <p:tags r:id="rId12"/>
            </p:custDataLst>
          </p:nvPr>
        </p:nvSpPr>
        <p:spPr>
          <a:xfrm>
            <a:off x="10824049" y="8244738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7" name="任意多边形: 形状 29"/>
          <p:cNvSpPr/>
          <p:nvPr>
            <p:custDataLst>
              <p:tags r:id="rId13"/>
            </p:custDataLst>
          </p:nvPr>
        </p:nvSpPr>
        <p:spPr>
          <a:xfrm>
            <a:off x="10787380" y="8190230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普通搜索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7.1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普通搜索</a:t>
            </a: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65400" y="3042285"/>
            <a:ext cx="19488785" cy="2042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indent="9144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kumimoji="0" 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接口列表提供了接口搜索功能，支持根据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ID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、名称、标签、路径等方式搜索接口</a:t>
            </a:r>
            <a:r>
              <a:rPr kumimoji="0" 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endParaRPr kumimoji="0" lang="zh-CN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44035" y="4986020"/>
            <a:ext cx="14193520" cy="82842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高级搜索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9975215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7.2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高级搜索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65400" y="3042285"/>
            <a:ext cx="19488785" cy="2042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indent="9144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kumimoji="0" 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接口列表除了支持接口搜索功能外，还支持按 ID 、名称、用例等级、标签、执行结果、更新时间、创建时间、创建人、关注人、路径等高级搜索。</a:t>
            </a:r>
            <a:endParaRPr kumimoji="0" lang="zh-CN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88180" y="5130165"/>
            <a:ext cx="14355445" cy="82759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1819910" y="1355090"/>
            <a:ext cx="16343630" cy="935990"/>
          </a:xfrm>
          <a:ln>
            <a:noFill/>
          </a:ln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 sz="6400" b="1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小结</a:t>
            </a:r>
            <a:endParaRPr lang="zh-CN" altLang="en-US" sz="6400" b="1">
              <a:solidFill>
                <a:schemeClr val="accent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047240" y="2537460"/>
            <a:ext cx="20946110" cy="9792970"/>
          </a:xfrm>
          <a:prstGeom prst="rect">
            <a:avLst/>
          </a:prstGeom>
          <a:noFill/>
          <a:ln>
            <a:noFill/>
          </a:ln>
        </p:spPr>
        <p:txBody>
          <a:bodyPr vert="horz" wrap="square" lIns="182880" tIns="91440" rIns="182880" bIns="91440" numCol="1" anchor="t" anchorCtr="0" compatLnSpc="1"/>
          <a:lstStyle>
            <a:lvl1pPr marL="480695" indent="-480695" algn="l" defTabSz="912495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400" b="1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1pPr>
            <a:lvl2pPr marL="836295" lvl="1" indent="-355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2pPr>
            <a:lvl3pPr marL="1143000" lvl="2" indent="-22860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8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3pPr>
            <a:lvl4pPr marL="1598930" lvl="3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4pPr>
            <a:lvl5pPr marL="2056130" lvl="4" indent="-227330" algn="l" defTabSz="912495" rtl="0" eaLnBrk="1" fontAlgn="base" hangingPunct="1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cs"/>
                <a:sym typeface="Calibri" panose="020F0502020204030204" charset="0"/>
              </a:defRPr>
            </a:lvl5pPr>
            <a:lvl6pPr marL="3352800" lvl="5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6pPr>
            <a:lvl7pPr marL="3962400" lvl="6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7pPr>
            <a:lvl8pPr marL="4572000" lvl="7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8pPr>
            <a:lvl9pPr marL="5181600" lvl="8" indent="-304800" algn="l" defTabSz="913765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9pPr>
          </a:lstStyle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快捷调试接口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4800" b="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批量变更字段属性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4800" spc="24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介绍了怎么在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MeterSphere </a:t>
            </a:r>
            <a:r>
              <a:rPr lang="zh-CN" altLang="en-US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上创建</a:t>
            </a:r>
            <a:r>
              <a:rPr lang="en-US" altLang="zh-CN" sz="4800" spc="24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Mock</a:t>
            </a:r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480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介绍了怎么在</a:t>
            </a:r>
            <a:r>
              <a:rPr lang="en-US" altLang="zh-CN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MeterSphere </a:t>
            </a:r>
            <a:r>
              <a:rPr lang="zh-CN" altLang="en-US" sz="4800" kern="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上高级搜索接口。</a:t>
            </a:r>
            <a:endParaRPr lang="zh-CN" altLang="en-US" sz="4800" kern="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4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因为热爱-01.png" descr="因为热爱-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7736185" y="10817543"/>
            <a:ext cx="4759960" cy="13728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黑体" panose="02010609060101010101" charset="-122"/>
                <a:ea typeface="黑体" panose="02010609060101010101" charset="-122"/>
                <a:cs typeface="微软雅黑" panose="020B0503020204020204" charset="-122"/>
                <a:sym typeface="微软雅黑" panose="020B0503020204020204" charset="-122"/>
              </a:rPr>
              <a:t>谢谢！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黑体" panose="02010609060101010101" charset="-122"/>
              <a:ea typeface="黑体" panose="02010609060101010101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10859770" y="5401310"/>
            <a:ext cx="11318875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第四节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快捷调试介绍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728990" y="540135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3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录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MH_Entry_1"/>
          <p:cNvSpPr/>
          <p:nvPr>
            <p:custDataLst>
              <p:tags r:id="rId5"/>
            </p:custDataLst>
          </p:nvPr>
        </p:nvSpPr>
        <p:spPr>
          <a:xfrm>
            <a:off x="10859770" y="6642100"/>
            <a:ext cx="11325225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第五节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Mock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MH_Others_1"/>
          <p:cNvSpPr/>
          <p:nvPr>
            <p:custDataLst>
              <p:tags r:id="rId6"/>
            </p:custDataLst>
          </p:nvPr>
        </p:nvSpPr>
        <p:spPr>
          <a:xfrm>
            <a:off x="10728990" y="664214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" name="MH_Entry_1"/>
          <p:cNvSpPr/>
          <p:nvPr>
            <p:custDataLst>
              <p:tags r:id="rId7"/>
            </p:custDataLst>
          </p:nvPr>
        </p:nvSpPr>
        <p:spPr>
          <a:xfrm>
            <a:off x="10860405" y="7918450"/>
            <a:ext cx="1132459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第六节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批量编辑介绍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8" name="MH_Others_1"/>
          <p:cNvSpPr/>
          <p:nvPr>
            <p:custDataLst>
              <p:tags r:id="rId8"/>
            </p:custDataLst>
          </p:nvPr>
        </p:nvSpPr>
        <p:spPr>
          <a:xfrm>
            <a:off x="10729625" y="791849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0" name="MH_Entry_1"/>
          <p:cNvSpPr/>
          <p:nvPr>
            <p:custDataLst>
              <p:tags r:id="rId9"/>
            </p:custDataLst>
          </p:nvPr>
        </p:nvSpPr>
        <p:spPr>
          <a:xfrm>
            <a:off x="10861040" y="9194800"/>
            <a:ext cx="11324590" cy="1276350"/>
          </a:xfrm>
          <a:prstGeom prst="rect">
            <a:avLst/>
          </a:prstGeom>
          <a:noFill/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第七节 </a:t>
            </a: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高级搜索介绍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MH_Others_1"/>
          <p:cNvSpPr/>
          <p:nvPr>
            <p:custDataLst>
              <p:tags r:id="rId10"/>
            </p:custDataLst>
          </p:nvPr>
        </p:nvSpPr>
        <p:spPr>
          <a:xfrm>
            <a:off x="10730260" y="9194840"/>
            <a:ext cx="136524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663555" y="5297805"/>
            <a:ext cx="785114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4.1 </a:t>
            </a:r>
            <a:r>
              <a:rPr lang="zh-CN" alt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快捷调试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en-US" altLang="zh-CN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7862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31"/>
          <p:cNvSpPr/>
          <p:nvPr>
            <p:custDataLst>
              <p:tags r:id="rId6"/>
            </p:custDataLst>
          </p:nvPr>
        </p:nvSpPr>
        <p:spPr>
          <a:xfrm>
            <a:off x="10845639" y="692965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7"/>
            </p:custDataLst>
          </p:nvPr>
        </p:nvSpPr>
        <p:spPr>
          <a:xfrm>
            <a:off x="10168890" y="3810000"/>
            <a:ext cx="10248900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/>
          </a:bodyPr>
          <a:p>
            <a:pPr algn="l">
              <a:defRPr/>
            </a:pP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第四节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快捷调试介绍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8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任意多边形: 形状 29"/>
          <p:cNvSpPr/>
          <p:nvPr>
            <p:custDataLst>
              <p:tags r:id="rId9"/>
            </p:custDataLst>
          </p:nvPr>
        </p:nvSpPr>
        <p:spPr>
          <a:xfrm>
            <a:off x="10668000" y="6778625"/>
            <a:ext cx="798195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4.2 </a:t>
            </a:r>
            <a:r>
              <a:rPr lang="zh-CN" altLang="en-US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接口调试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直接连接符 30"/>
          <p:cNvSpPr/>
          <p:nvPr>
            <p:custDataLst>
              <p:tags r:id="rId10"/>
            </p:custDataLst>
          </p:nvPr>
        </p:nvSpPr>
        <p:spPr>
          <a:xfrm>
            <a:off x="10629265" y="825944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任意多边形: 形状 31"/>
          <p:cNvSpPr/>
          <p:nvPr>
            <p:custDataLst>
              <p:tags r:id="rId11"/>
            </p:custDataLst>
          </p:nvPr>
        </p:nvSpPr>
        <p:spPr>
          <a:xfrm>
            <a:off x="10824049" y="8244738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快捷调试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4.1 </a:t>
            </a:r>
            <a:r>
              <a:rPr lang="zh-CN" alt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快捷调试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0120" y="3114040"/>
            <a:ext cx="8601075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功能介绍：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MeterSphere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的快捷调试功能类似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Postman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可以快捷调试接口，在调试时需要输入接口的地址、请求参数等信息。快捷调试可以使用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Jmeter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和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 Mock js 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函数，支持前后置操作和断言规则，可以将调试通过的接口保存为用例。</a:t>
            </a:r>
            <a:endParaRPr lang="zh-CN" altLang="en-US" sz="2800" b="0" dirty="0">
              <a:solidFill>
                <a:srgbClr val="5E5E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44075" y="3834130"/>
            <a:ext cx="14317345" cy="7699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如何接口调试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?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接口调试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31875" y="3114040"/>
            <a:ext cx="8601075" cy="48933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操作说明：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以百度为例，点击左侧【接口测试】</a:t>
            </a:r>
            <a:r>
              <a:rPr lang="en-US" altLang="zh-CN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菜单中的</a:t>
            </a:r>
            <a:r>
              <a:rPr lang="zh-CN" altLang="en-US" sz="2800" b="0" dirty="0">
                <a:solidFill>
                  <a:srgbClr val="5E5E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【接口定义】进入接口列表界面，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鼠标悬浮在【 +】 ，点击如图【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快捷调试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】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按钮进入快捷调式界面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。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在调试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页面填写接口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地址</a:t>
            </a:r>
            <a:r>
              <a:rPr kumimoji="0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、请求方式、请求参数</a:t>
            </a: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等信息，然后点击右侧【测试】按钮。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76510" y="3689985"/>
            <a:ext cx="13486765" cy="7031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erSphere 的使命"/>
          <p:cNvSpPr txBox="1"/>
          <p:nvPr/>
        </p:nvSpPr>
        <p:spPr>
          <a:xfrm>
            <a:off x="-43815" y="1530350"/>
            <a:ext cx="24384635" cy="116649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保存用例</a:t>
            </a:r>
            <a:endParaRPr 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71830" y="378460"/>
            <a:ext cx="8260080" cy="1260475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4.2 </a:t>
            </a: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接口调试（续）</a:t>
            </a:r>
            <a:endParaRPr lang="zh-CN" altLang="en-US" sz="4400" kern="1200" spc="26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 flipH="1">
            <a:off x="20955" y="450215"/>
            <a:ext cx="147320" cy="86487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76960" y="3042285"/>
            <a:ext cx="23307040" cy="1994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noAutofit/>
          </a:bodyPr>
          <a:p>
            <a:pPr marR="0" indent="711200" algn="l" defTabSz="82169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kumimoji="0" 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接口调试通过后，点击【测试】旁边的【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V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】按钮，在下拉菜单中选择【另存为新用例】可以将接口保存为用例。</a:t>
            </a:r>
            <a:endParaRPr kumimoji="0" lang="zh-CN" sz="28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72055" y="4986020"/>
            <a:ext cx="15728950" cy="8458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751820" y="7073900"/>
            <a:ext cx="11790045" cy="6339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98"/>
          <p:cNvSpPr>
            <a:spLocks noChangeArrowheads="1"/>
          </p:cNvSpPr>
          <p:nvPr/>
        </p:nvSpPr>
        <p:spPr bwMode="auto">
          <a:xfrm>
            <a:off x="3322446" y="4480424"/>
            <a:ext cx="5334568" cy="5334566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Shape 99"/>
          <p:cNvSpPr>
            <a:spLocks noChangeArrowheads="1"/>
          </p:cNvSpPr>
          <p:nvPr/>
        </p:nvSpPr>
        <p:spPr bwMode="auto">
          <a:xfrm>
            <a:off x="2760294" y="3918274"/>
            <a:ext cx="6458870" cy="6458864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 tIns="91440" rIns="182880" bIns="91440"/>
          <a:lstStyle/>
          <a:p>
            <a:pPr eaLnBrk="0" hangingPunct="0"/>
            <a:endParaRPr lang="zh-CN" altLang="en-US" sz="480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544830" y="6278880"/>
            <a:ext cx="82524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zh-CN" sz="6400" spc="400" dirty="0">
                <a:solidFill>
                  <a:srgbClr val="DDDDDD"/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6400" spc="400" dirty="0">
              <a:solidFill>
                <a:srgbClr val="DDDDDD"/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MH_Others_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5160" y="3870960"/>
            <a:ext cx="3432810" cy="6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章</a:t>
            </a:r>
            <a:endParaRPr lang="en-US" altLang="zh-CN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  <a:p>
            <a:pPr algn="ctr"/>
            <a:r>
              <a:rPr lang="zh-CN" altLang="en-US" sz="132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8"/>
                <a:ea typeface="思源黑体 CN Regular" panose="020B0500000000000000" pitchFamily="34" charset="-128"/>
                <a:cs typeface="+mn-ea"/>
                <a:sym typeface="+mn-lt"/>
              </a:rPr>
              <a:t>节</a:t>
            </a:r>
            <a:endParaRPr lang="zh-CN" altLang="en-US" sz="13200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直接连接符 27"/>
          <p:cNvSpPr/>
          <p:nvPr>
            <p:custDataLst>
              <p:tags r:id="rId3"/>
            </p:custDataLst>
          </p:nvPr>
        </p:nvSpPr>
        <p:spPr>
          <a:xfrm>
            <a:off x="10038110" y="5236446"/>
            <a:ext cx="815829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: 形状 29"/>
          <p:cNvSpPr/>
          <p:nvPr>
            <p:custDataLst>
              <p:tags r:id="rId4"/>
            </p:custDataLst>
          </p:nvPr>
        </p:nvSpPr>
        <p:spPr>
          <a:xfrm>
            <a:off x="10880725" y="5297805"/>
            <a:ext cx="76339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5.1 Mock </a:t>
            </a:r>
            <a:r>
              <a:rPr lang="zh-CN" alt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9" name="直接连接符 30"/>
          <p:cNvSpPr/>
          <p:nvPr>
            <p:custDataLst>
              <p:tags r:id="rId5"/>
            </p:custDataLst>
          </p:nvPr>
        </p:nvSpPr>
        <p:spPr>
          <a:xfrm>
            <a:off x="10758170" y="677862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多边形: 形状 31"/>
          <p:cNvSpPr/>
          <p:nvPr>
            <p:custDataLst>
              <p:tags r:id="rId6"/>
            </p:custDataLst>
          </p:nvPr>
        </p:nvSpPr>
        <p:spPr>
          <a:xfrm>
            <a:off x="10845639" y="692965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3" name="MH_Entry_1"/>
          <p:cNvSpPr/>
          <p:nvPr>
            <p:custDataLst>
              <p:tags r:id="rId7"/>
            </p:custDataLst>
          </p:nvPr>
        </p:nvSpPr>
        <p:spPr>
          <a:xfrm>
            <a:off x="10168890" y="3810000"/>
            <a:ext cx="10248900" cy="1276350"/>
          </a:xfrm>
          <a:prstGeom prst="rect">
            <a:avLst/>
          </a:prstGeom>
          <a:noFill/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0" bIns="0" anchor="ctr">
            <a:normAutofit fontScale="90000"/>
          </a:bodyPr>
          <a:p>
            <a:pPr algn="l">
              <a:defRPr/>
            </a:pP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第五节 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MeterSphere 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接口</a:t>
            </a:r>
            <a:r>
              <a:rPr lang="en-US" altLang="zh-CN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Mock</a:t>
            </a:r>
            <a:r>
              <a:rPr lang="zh-CN" altLang="en-US" sz="48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介绍</a:t>
            </a:r>
            <a:endParaRPr lang="zh-CN" altLang="en-US" sz="4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4" name="MH_Others_1"/>
          <p:cNvSpPr/>
          <p:nvPr>
            <p:custDataLst>
              <p:tags r:id="rId8"/>
            </p:custDataLst>
          </p:nvPr>
        </p:nvSpPr>
        <p:spPr>
          <a:xfrm>
            <a:off x="10038974" y="3810040"/>
            <a:ext cx="136526" cy="12763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ctr">
              <a:defRPr/>
            </a:pPr>
            <a:endParaRPr lang="zh-CN" altLang="en-US" sz="480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8"/>
              <a:ea typeface="思源黑体 CN Regular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" name="任意多边形: 形状 29"/>
          <p:cNvSpPr/>
          <p:nvPr>
            <p:custDataLst>
              <p:tags r:id="rId9"/>
            </p:custDataLst>
          </p:nvPr>
        </p:nvSpPr>
        <p:spPr>
          <a:xfrm>
            <a:off x="10787380" y="6778625"/>
            <a:ext cx="7862570" cy="1488440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5.2 </a:t>
            </a:r>
            <a:r>
              <a:rPr lang="zh-CN" altLang="en-US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如何创建</a:t>
            </a:r>
            <a:r>
              <a:rPr lang="en-US" altLang="zh-CN" sz="4000" b="0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en-US" altLang="zh-CN" sz="40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Mock </a:t>
            </a:r>
            <a:endParaRPr lang="en-US" altLang="zh-CN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直接连接符 30"/>
          <p:cNvSpPr/>
          <p:nvPr>
            <p:custDataLst>
              <p:tags r:id="rId10"/>
            </p:custDataLst>
          </p:nvPr>
        </p:nvSpPr>
        <p:spPr>
          <a:xfrm>
            <a:off x="10629265" y="8259445"/>
            <a:ext cx="7757160" cy="825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: 形状 31"/>
          <p:cNvSpPr/>
          <p:nvPr>
            <p:custDataLst>
              <p:tags r:id="rId11"/>
            </p:custDataLst>
          </p:nvPr>
        </p:nvSpPr>
        <p:spPr>
          <a:xfrm>
            <a:off x="10751659" y="8153933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" name="任意多边形: 形状 31"/>
          <p:cNvSpPr/>
          <p:nvPr>
            <p:custDataLst>
              <p:tags r:id="rId12"/>
            </p:custDataLst>
          </p:nvPr>
        </p:nvSpPr>
        <p:spPr>
          <a:xfrm>
            <a:off x="10824049" y="8244738"/>
            <a:ext cx="6404262" cy="1488124"/>
          </a:xfrm>
          <a:custGeom>
            <a:avLst/>
            <a:gdLst>
              <a:gd name="connsiteX0" fmla="*/ 0 w 3202131"/>
              <a:gd name="connsiteY0" fmla="*/ 0 h 744062"/>
              <a:gd name="connsiteX1" fmla="*/ 3202131 w 3202131"/>
              <a:gd name="connsiteY1" fmla="*/ 0 h 744062"/>
              <a:gd name="connsiteX2" fmla="*/ 3202131 w 3202131"/>
              <a:gd name="connsiteY2" fmla="*/ 744062 h 744062"/>
              <a:gd name="connsiteX3" fmla="*/ 0 w 3202131"/>
              <a:gd name="connsiteY3" fmla="*/ 744062 h 744062"/>
              <a:gd name="connsiteX4" fmla="*/ 0 w 3202131"/>
              <a:gd name="connsiteY4" fmla="*/ 0 h 7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2131" h="744062">
                <a:moveTo>
                  <a:pt x="0" y="0"/>
                </a:moveTo>
                <a:lnTo>
                  <a:pt x="3202131" y="0"/>
                </a:lnTo>
                <a:lnTo>
                  <a:pt x="3202131" y="744062"/>
                </a:lnTo>
                <a:lnTo>
                  <a:pt x="0" y="7440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p>
            <a:pPr marL="0" lvl="0" algn="l" defTabSz="914400" rtl="0">
              <a:lnSpc>
                <a:spcPct val="100000"/>
              </a:lnSpc>
              <a:buClrTx/>
              <a:buSzTx/>
              <a:buFontTx/>
              <a:buNone/>
              <a:defRPr/>
            </a:pPr>
            <a:endParaRPr lang="zh-CN" altLang="en-US" sz="4000" b="0" kern="12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3000">
        <p:fade/>
      </p:transition>
    </mc:Choice>
    <mc:Fallback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3182810" y="2228574"/>
            <a:ext cx="9982355" cy="9338713"/>
          </a:xfrm>
          <a:prstGeom prst="rect">
            <a:avLst/>
          </a:prstGeom>
          <a:noFill/>
          <a:ln w="34925">
            <a:solidFill>
              <a:srgbClr val="00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pic>
        <p:nvPicPr>
          <p:cNvPr id="12" name="图片 11" descr="/data/cache/864273b39da5f20eecc9a463b8d8d925.jpg864273b39da5f20eecc9a463b8d8d9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9919" b="19919"/>
          <a:stretch>
            <a:fillRect/>
          </a:stretch>
        </p:blipFill>
        <p:spPr>
          <a:xfrm>
            <a:off x="13813271" y="2814835"/>
            <a:ext cx="8747700" cy="7894168"/>
          </a:xfrm>
          <a:custGeom>
            <a:avLst/>
            <a:gdLst>
              <a:gd name="connsiteX0" fmla="*/ 0 w 3624944"/>
              <a:gd name="connsiteY0" fmla="*/ 0 h 3317283"/>
              <a:gd name="connsiteX1" fmla="*/ 3624944 w 3624944"/>
              <a:gd name="connsiteY1" fmla="*/ 0 h 3317283"/>
              <a:gd name="connsiteX2" fmla="*/ 3624944 w 3624944"/>
              <a:gd name="connsiteY2" fmla="*/ 3317283 h 3317283"/>
              <a:gd name="connsiteX3" fmla="*/ 0 w 3624944"/>
              <a:gd name="connsiteY3" fmla="*/ 3317283 h 331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4944" h="3317283">
                <a:moveTo>
                  <a:pt x="0" y="0"/>
                </a:moveTo>
                <a:lnTo>
                  <a:pt x="3624944" y="0"/>
                </a:lnTo>
                <a:lnTo>
                  <a:pt x="3624944" y="3317283"/>
                </a:lnTo>
                <a:lnTo>
                  <a:pt x="0" y="3317283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5402568" y="1866821"/>
            <a:ext cx="5542835" cy="699430"/>
          </a:xfrm>
          <a:prstGeom prst="rect">
            <a:avLst/>
          </a:prstGeom>
          <a:blipFill dpi="0" rotWithShape="1">
            <a:blip r:embed="rId5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15402568" y="11149746"/>
            <a:ext cx="5542835" cy="699430"/>
          </a:xfrm>
          <a:prstGeom prst="rect">
            <a:avLst/>
          </a:prstGeom>
          <a:blipFill dpi="0" rotWithShape="1">
            <a:blip r:embed="rId5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524012" y="1219157"/>
            <a:ext cx="10439450" cy="1219200"/>
          </a:xfrm>
          <a:prstGeom prst="rect">
            <a:avLst/>
          </a:prstGeom>
          <a:noFill/>
        </p:spPr>
        <p:txBody>
          <a:bodyPr wrap="square" lIns="127000" tIns="50800" rIns="127000" bIns="5080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300" b="1" spc="170" dirty="0">
                <a:solidFill>
                  <a:schemeClr val="accent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5.1 Mock 介绍</a:t>
            </a:r>
            <a:endParaRPr lang="en-US" sz="3300" b="1" spc="170" dirty="0">
              <a:solidFill>
                <a:schemeClr val="accent1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1536065" y="3401695"/>
            <a:ext cx="10087610" cy="79248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127000" tIns="50800" rIns="127000" bIns="50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200" b="1" spc="1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什么是 Mock</a:t>
            </a:r>
            <a:endParaRPr lang="zh-CN" altLang="en-US" sz="3200" b="1" spc="1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lvl="0" indent="74676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extLst>
                <a:ext uri="{35155182-B16C-46BC-9424-99874614C6A1}">
                  <wpsdc:indentchars xmlns:wpsdc="http://www.wps.cn/officeDocument/2017/drawingmlCustomData" val="200" checksum="731816232"/>
                </a:ext>
              </a:extLst>
            </a:pPr>
            <a:r>
              <a:rPr lang="zh-CN" altLang="en-US" sz="2800" spc="14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 panose="02000503000000020004"/>
              </a:rPr>
              <a:t>我们做接口测试有时候会碰到一些场景，比如淘宝购物支付场景，下单需要调用银行接口去支付。而淘宝系统测试环境和银行测试环境是不互通的，这时候可以用 Mock 去模拟银行支持接口，我们在调下单支付时系统内部实现上调用 Mock ，最终保证我们下单接口内部逻辑是正确的。</a:t>
            </a:r>
            <a:endParaRPr lang="zh-CN" altLang="en-US" sz="2800" spc="14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 panose="02000503000000020004"/>
            </a:endParaRPr>
          </a:p>
        </p:txBody>
      </p:sp>
      <p:sp>
        <p:nvSpPr>
          <p:cNvPr id="2" name="矩形 4"/>
          <p:cNvSpPr/>
          <p:nvPr>
            <p:custDataLst>
              <p:tags r:id="rId9"/>
            </p:custDataLst>
          </p:nvPr>
        </p:nvSpPr>
        <p:spPr>
          <a:xfrm>
            <a:off x="0" y="1219200"/>
            <a:ext cx="914400" cy="1219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8353_3*l_h_f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10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10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115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16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22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29_1*ζ_h_i*1_1_1"/>
  <p:tag name="KSO_WM_TEMPLATE_CATEGORY" val="diagram"/>
  <p:tag name="KSO_WM_TEMPLATE_INDEX" val="20215429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18353_3*l_h_i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29_1*ζ_h_i*1_1_2"/>
  <p:tag name="KSO_WM_TEMPLATE_CATEGORY" val="diagram"/>
  <p:tag name="KSO_WM_TEMPLATE_INDEX" val="20215429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14"/>
  <p:tag name="KSO_WM_UNIT_FILL_TYPE" val="1"/>
  <p:tag name="KSO_WM_UNIT_SHADOW_SCHEMECOLOR_INDEX_BRIGHTNESS" val="0.15"/>
  <p:tag name="KSO_WM_UNIT_SHADOW_SCHEMECOLOR_INDEX" val="13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PICTURE_TOWARD" val="1"/>
  <p:tag name="KSO_WM_UNIT_VALUE" val="959*10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29_1*ζ_h_d*1_1_1"/>
  <p:tag name="KSO_WM_TEMPLATE_CATEGORY" val="diagram"/>
  <p:tag name="KSO_WM_TEMPLATE_INDEX" val="20215429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13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32_1*f*1"/>
  <p:tag name="KSO_WM_TEMPLATE_CATEGORY" val="diagram"/>
  <p:tag name="KSO_WM_TEMPLATE_INDEX" val="2021703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07d42e7a557c480bb239dd4d36dd2d3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2f11842ffb24742be6c3c047d565edd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3"/>
  <p:tag name="KSO_WM_TEMPLATE_ASSEMBLE_GROUPID" val="6065703f4054ed1e2fb81493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32"/>
  <p:tag name="KSO_WM_SLIDE_ID" val="diagram20217032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33&quot;,&quot;maxSize&quot;:{&quot;size1&quot;:58.8},&quot;minSize&quot;:{&quot;size1&quot;:38.8},&quot;normalSize&quot;:{&quot;size1&quot;:39.26875},&quot;subLayout&quot;:[{&quot;id&quot;:&quot;2021-04-01T16:15:33&quot;,&quot;margin&quot;:{&quot;bottom&quot;:1.6929999589920044,&quot;left&quot;:2.117000102996826,&quot;right&quot;:0,&quot;top&quot;:1.6929999589920044},&quot;type&quot;:0},{&quot;id&quot;:&quot;2021-04-01T16:15:33&quot;,&quot;margin&quot;:{&quot;bottom&quot;:1.6929999589920044,&quot;left&quot;:1.692999958992004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195998712faa657ab8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046a24402aa84fab9950226b440a17c8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20916184201d4f298034d43814fcc4fa&quot;,&quot;fill_align&quot;:&quot;lb&quot;,&quot;chip_types&quot;:[&quot;text&quot;]}]]"/>
  <p:tag name="KSO_WM_CHIP_DECFILLPROP" val="[]"/>
  <p:tag name="KSO_WM_SLIDE_TYPE" val="text"/>
  <p:tag name="KSO_WM_SLIDE_SIZE" val="888*348"/>
  <p:tag name="KSO_WM_SLIDE_POSITION" val="0*95"/>
  <p:tag name="KSO_WM_CHIP_GROUPID" val="5fadf195998712faa657ab8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3f4054ed1e2fb81493"/>
  <p:tag name="KSO_WM_TEMPLATE_ASSEMBLE_GROUPID" val="6065703f4054ed1e2fb81493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8353_3*l_h_f*1_3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  <p:tag name="KSO_WM_UNIT_PLACING_PICTURE_USER_VIEWPORT" val="{&quot;height&quot;:13219,&quot;width&quot;:24583}"/>
</p:tagLst>
</file>

<file path=ppt/tags/tag143.xml><?xml version="1.0" encoding="utf-8"?>
<p:tagLst xmlns:p="http://schemas.openxmlformats.org/presentationml/2006/main">
  <p:tag name="KSO_WM_BEAUTIFY_FLAG" val=""/>
  <p:tag name="KSO_WM_UNIT_PLACING_PICTURE_USER_VIEWPORT" val="{&quot;height&quot;:12630,&quot;width&quot;:23487}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  <p:tag name="KSO_WM_UNIT_PLACING_PICTURE_USER_VIEWPORT" val="{&quot;height&quot;:12630,&quot;width&quot;:23487}"/>
</p:tagLst>
</file>

<file path=ppt/tags/tag148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4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5.xml><?xml version="1.0" encoding="utf-8"?>
<p:tagLst xmlns:p="http://schemas.openxmlformats.org/presentationml/2006/main">
  <p:tag name="KSO_WM_SLIDE_ID" val="diagram20218353_3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5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18353"/>
  <p:tag name="KSO_WM_SLIDE_LAYOUT" val="a_b_l"/>
  <p:tag name="KSO_WM_SLIDE_LAYOUT_CNT" val="1_1_1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55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PP_MARK_KEY" val="6957ab56-f269-4e43-a859-720ac5b77114"/>
  <p:tag name="COMMONDATA" val="eyJoZGlkIjoiNDRiMTk4ODIzODAzN2IzZDgyZjE0OGNjODIwYWZmZjYifQ=="/>
</p:tagLst>
</file>

<file path=ppt/tags/tag17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8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1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1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2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3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4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25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6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7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33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  <p:tag name="KSO_WM_UNIT_PLACING_PICTURE_USER_VIEWPORT" val="{&quot;height&quot;:12125,&quot;width&quot;:22547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18353_3*i*3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218353_3*b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目录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MH" val="20171102112856"/>
  <p:tag name="MH_LIBRARY" val="CONTENTS"/>
  <p:tag name="MH_TYPE" val="ENTRY"/>
  <p:tag name="ID" val="553516"/>
  <p:tag name="MH_ORDER" val="1"/>
  <p:tag name="KSO_WM_BEAUTIFY_FLAG" val=""/>
</p:tagLst>
</file>

<file path=ppt/tags/tag56.xml><?xml version="1.0" encoding="utf-8"?>
<p:tagLst xmlns:p="http://schemas.openxmlformats.org/presentationml/2006/main">
  <p:tag name="MH" val="20171102112856"/>
  <p:tag name="MH_LIBRARY" val="CONTENTS"/>
  <p:tag name="MH_TYPE" val="OTHERS"/>
  <p:tag name="ID" val="553516"/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18353_3*a*1"/>
  <p:tag name="KSO_WM_TEMPLATE_CATEGORY" val="diagram"/>
  <p:tag name="KSO_WM_TEMPLATE_INDEX" val="20218353"/>
  <p:tag name="KSO_WM_UNIT_LAYERLEVEL" val="1"/>
  <p:tag name="KSO_WM_TAG_VERSION" val="1.0"/>
  <p:tag name="KSO_WM_BEAUTIFY_FLAG" val="#wm#"/>
  <p:tag name="KSO_WM_UNIT_PRESET_TEXT" val="CONTENTS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766_1*ζ_h_i*1_1_1"/>
  <p:tag name="KSO_WM_TEMPLATE_CATEGORY" val="diagram"/>
  <p:tag name="KSO_WM_TEMPLATE_INDEX" val="2021576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PICTURE_TOWARD" val="1"/>
  <p:tag name="KSO_WM_UNIT_VALUE" val="970*107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766_1*ζ_h_d*1_1_1"/>
  <p:tag name="KSO_WM_TEMPLATE_CATEGORY" val="diagram"/>
  <p:tag name="KSO_WM_TEMPLATE_INDEX" val="2021576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63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766_1*ζ_h_i*1_1_2"/>
  <p:tag name="KSO_WM_TEMPLATE_CATEGORY" val="diagram"/>
  <p:tag name="KSO_WM_TEMPLATE_INDEX" val="2021576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766_1*ζ_h_i*1_1_3"/>
  <p:tag name="KSO_WM_TEMPLATE_CATEGORY" val="diagram"/>
  <p:tag name="KSO_WM_TEMPLATE_INDEX" val="20215766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69_1*f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46ab471ebe5046c689d117c3ccfe51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54ebfd14f7b44f1888c8f9819c6029a"/>
  <p:tag name="KSO_WM_UNIT_TEXT_FILL_FORE_SCHEMECOLOR_INDEX_BRIGHTNESS" val="0.25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67.xml><?xml version="1.0" encoding="utf-8"?>
<p:tagLst xmlns:p="http://schemas.openxmlformats.org/presentationml/2006/main">
  <p:tag name="KSO_WM_UNIT_BLOCK" val="0"/>
  <p:tag name="KSO_WM_UNIT_DEC_AREA_ID" val="f727960068514fe6bbb27093305fb74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69_1*i*1"/>
  <p:tag name="KSO_WM_TEMPLATE_CATEGORY" val="diagram"/>
  <p:tag name="KSO_WM_TEMPLATE_INDEX" val="20217069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cfb27998712faa657a7af"/>
  <p:tag name="KSO_WM_CHIP_XID" val="5facfb27998712faa657a7b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24054ed1e2fb814c2"/>
  <p:tag name="KSO_WM_TEMPLATE_ASSEMBLE_GROUPID" val="606570524054ed1e2fb814c2"/>
</p:tagLst>
</file>

<file path=ppt/tags/tag68.xml><?xml version="1.0" encoding="utf-8"?>
<p:tagLst xmlns:p="http://schemas.openxmlformats.org/presentationml/2006/main">
  <p:tag name="KSO_WM_SLIDE_LAYOUT_INFO" val="{&quot;direction&quot;:1,&quot;id&quot;:&quot;2021-04-01T16:16:05&quot;,&quot;maxSize&quot;:{&quot;size1&quot;:58.8},&quot;minSize&quot;:{&quot;size1&quot;:38.8},&quot;normalSize&quot;:{&quot;size1&quot;:49.11249999999999},&quot;subLayout&quot;:[{&quot;id&quot;:&quot;2021-04-01T16:16:05&quot;,&quot;maxSize&quot;:{&quot;size1&quot;:42.19968634711372},&quot;minSize&quot;:{&quot;size1&quot;:17.799686347113717},&quot;normalSize&quot;:{&quot;size1&quot;:24.59968634711371},&quot;subLayout&quot;:[{&quot;id&quot;:&quot;2021-04-01T16:16:05&quot;,&quot;margin&quot;:{&quot;bottom&quot;:1.2699999809265137,&quot;left&quot;:2.117000102996826,&quot;right&quot;:0.02600000612437725,&quot;top&quot;:1.6929999589920044},&quot;type&quot;:0},{&quot;id&quot;:&quot;2021-04-01T16:16:05&quot;,&quot;margin&quot;:{&quot;bottom&quot;:1.6929999589920044,&quot;left&quot;:2.117000102996826,&quot;right&quot;:0.02600000612437725,&quot;top&quot;:1.6929999589920044},&quot;type&quot;:0}],&quot;type&quot;:0},{&quot;id&quot;:&quot;2021-04-01T16:16:05&quot;,&quot;margin&quot;:{&quot;bottom&quot;:1.6929999589920044,&quot;left&quot;:1.667000055313110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fb27998712faa657a7b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c63a7e4072264d37bb9fc2fc7696d2ba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5d35ed4a31e74ee7b109b4a5825bd3a1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b84d96436fd4949826b9d5ad09a53d4&quot;,&quot;fill_align&quot;:&quot;lt&quot;,&quot;chip_types&quot;:[&quot;text&quot;]}]]"/>
  <p:tag name="KSO_WM_CHIP_DECFILLPROP" val="[]"/>
  <p:tag name="KSO_WM_SLIDE_ID" val="diagram20217069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7069"/>
  <p:tag name="KSO_WM_SLIDE_LAYOUT" val="a_d_f"/>
  <p:tag name="KSO_WM_SLIDE_LAYOUT_CNT" val="1_1_1"/>
  <p:tag name="KSO_WM_SLIDE_TYPE" val="text"/>
  <p:tag name="KSO_WM_SLIDE_SIZE" val="912*444"/>
  <p:tag name="KSO_WM_SLIDE_POSITION" val="0*48"/>
  <p:tag name="KSO_WM_CHIP_GROUPID" val="5facfb27998712faa657a7a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24054ed1e2fb814c2"/>
  <p:tag name="KSO_WM_TEMPLATE_ASSEMBLE_GROUPID" val="606570524054ed1e2fb814c2"/>
</p:tagLst>
</file>

<file path=ppt/tags/tag69.xml><?xml version="1.0" encoding="utf-8"?>
<p:tagLst xmlns:p="http://schemas.openxmlformats.org/presentationml/2006/main">
  <p:tag name="KSO_WM_UNIT_PICTURE_TOWARD" val="1"/>
  <p:tag name="KSO_WM_UNIT_PICTURE_DOCKSIDE" val="rm"/>
  <p:tag name="KSO_WM_UNIT_VALUE" val="1599*19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234_1*ζ_h_d*1_1_1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18353_3*l_h_i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PICTURE_TOWARD" val="1"/>
  <p:tag name="KSO_WM_UNIT_PICTURE_DOCKSIDE" val="r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34_1*ζ_h_i*1_1_1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PICTURE_TOWARD" val="1"/>
  <p:tag name="KSO_WM_UNIT_PICTURE_DOCKSIDE" val="r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234_1*ζ_h_i*1_1_2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7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8353_3*l_h_f*1_1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PRESET_TEXT" val="单击此处添加正文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8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18353_3*l_h_i*1_2_1"/>
  <p:tag name="KSO_WM_TEMPLATE_CATEGORY" val="diagram"/>
  <p:tag name="KSO_WM_TEMPLATE_INDEX" val="20218353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44.63125},&quot;subLayout&quot;:[{&quot;id&quot;:&quot;2021-04-01T16:16:09&quot;,&quot;maxSize&quot;:{&quot;size1&quot;:35.6},&quot;minSize&quot;:{&quot;size1&quot;:17.8},&quot;normalSize&quot;:{&quot;size1&quot;:18.966666666666665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9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69_1*a*1"/>
  <p:tag name="KSO_WM_TEMPLATE_CATEGORY" val="diagram"/>
  <p:tag name="KSO_WM_TEMPLATE_INDEX" val="20217069"/>
  <p:tag name="KSO_WM_UNIT_LAYERLEVEL" val="1"/>
  <p:tag name="KSO_WM_TAG_VERSION" val="1.0"/>
  <p:tag name="KSO_WM_BEAUTIFY_FLAG" val="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d34eee6f014901845657622b69ec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8226f64087744e1a8841c51db8703b1"/>
  <p:tag name="KSO_WM_UNIT_TEXT_FILL_FORE_SCHEMECOLOR_INDEX_BRIGHTNESS" val="0"/>
  <p:tag name="KSO_WM_UNIT_TEXT_FILL_FORE_SCHEMECOLOR_INDEX" val="13"/>
  <p:tag name="KSO_WM_UNIT_TEXT_FILL_TYPE" val="1"/>
  <p:tag name="KSO_WM_TEMPLATE_ASSEMBLE_XID" val="606570524054ed1e2fb814c2"/>
  <p:tag name="KSO_WM_TEMPLATE_ASSEMBLE_GROUPID" val="606570524054ed1e2fb814c2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微软雅黑"/>
        <a:font script="Jpan" typeface="ＭＳ Ｐゴシック"/>
        <a:font script="Hang" typeface="맑은 고딕"/>
        <a:font script="Hans" typeface="宋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2368</Words>
  <Application>WPS 演示</Application>
  <PresentationFormat>自定义</PresentationFormat>
  <Paragraphs>202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Helvetica Neue</vt:lpstr>
      <vt:lpstr>Helvetica Neue Medium</vt:lpstr>
      <vt:lpstr>微软雅黑</vt:lpstr>
      <vt:lpstr>Helvetica Neue Light</vt:lpstr>
      <vt:lpstr>Calibri</vt:lpstr>
      <vt:lpstr>Helvetica</vt:lpstr>
      <vt:lpstr>Times New Roman Bold</vt:lpstr>
      <vt:lpstr>Times New Roman</vt:lpstr>
      <vt:lpstr>黑体</vt:lpstr>
      <vt:lpstr>思源黑体 CN Regular</vt:lpstr>
      <vt:lpstr>Segoe UI</vt:lpstr>
      <vt:lpstr>Arial Unicode MS</vt:lpstr>
      <vt:lpstr>Calibri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Larson</cp:lastModifiedBy>
  <cp:revision>238</cp:revision>
  <dcterms:created xsi:type="dcterms:W3CDTF">2023-10-13T06:29:00Z</dcterms:created>
  <dcterms:modified xsi:type="dcterms:W3CDTF">2023-12-15T08:29:22Z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8C5ACEB28E1CFF0193022565A15FCF00_43</vt:lpwstr>
  </property>
  <property fmtid="{D5CDD505-2E9C-101B-9397-08002B2CF9AE}" pid="3" name="KSOProductBuildVer">
    <vt:lpwstr>2052-12.1.0.15990</vt:lpwstr>
  </property>
</Properties>
</file>